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351" r:id="rId3"/>
    <p:sldId id="350" r:id="rId4"/>
    <p:sldId id="349" r:id="rId5"/>
    <p:sldId id="257" r:id="rId6"/>
    <p:sldId id="259" r:id="rId7"/>
    <p:sldId id="371" r:id="rId8"/>
    <p:sldId id="368" r:id="rId9"/>
    <p:sldId id="372" r:id="rId10"/>
    <p:sldId id="361" r:id="rId11"/>
    <p:sldId id="277" r:id="rId12"/>
    <p:sldId id="373" r:id="rId13"/>
    <p:sldId id="367" r:id="rId14"/>
    <p:sldId id="374" r:id="rId15"/>
    <p:sldId id="369" r:id="rId16"/>
    <p:sldId id="280" r:id="rId17"/>
    <p:sldId id="281" r:id="rId18"/>
    <p:sldId id="359" r:id="rId19"/>
    <p:sldId id="358" r:id="rId20"/>
    <p:sldId id="355" r:id="rId21"/>
    <p:sldId id="357" r:id="rId22"/>
    <p:sldId id="356" r:id="rId23"/>
    <p:sldId id="353" r:id="rId24"/>
    <p:sldId id="307" r:id="rId25"/>
    <p:sldId id="308" r:id="rId26"/>
    <p:sldId id="309" r:id="rId27"/>
    <p:sldId id="323" r:id="rId28"/>
    <p:sldId id="360" r:id="rId29"/>
    <p:sldId id="366" r:id="rId30"/>
    <p:sldId id="352" r:id="rId31"/>
    <p:sldId id="375" r:id="rId3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93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01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95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43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23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68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70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90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95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00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9AD9-54EE-4D79-9FDA-50F38A035E2B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17E1B-ABD0-4AE8-9975-A138AB1484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6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vak 13">
            <a:extLst>
              <a:ext uri="{FF2B5EF4-FFF2-40B4-BE49-F238E27FC236}">
                <a16:creationId xmlns:a16="http://schemas.microsoft.com/office/drawing/2014/main" id="{CB092385-90A5-4C5A-8EF0-C4D83CACB750}"/>
              </a:ext>
            </a:extLst>
          </p:cNvPr>
          <p:cNvSpPr txBox="1"/>
          <p:nvPr/>
        </p:nvSpPr>
        <p:spPr>
          <a:xfrm>
            <a:off x="688486" y="403924"/>
            <a:ext cx="290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Esters</a:t>
            </a:r>
          </a:p>
        </p:txBody>
      </p:sp>
    </p:spTree>
    <p:extLst>
      <p:ext uri="{BB962C8B-B14F-4D97-AF65-F5344CB8AC3E}">
        <p14:creationId xmlns:p14="http://schemas.microsoft.com/office/powerpoint/2010/main" val="110850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ep 22">
            <a:extLst>
              <a:ext uri="{FF2B5EF4-FFF2-40B4-BE49-F238E27FC236}">
                <a16:creationId xmlns:a16="http://schemas.microsoft.com/office/drawing/2014/main" id="{5FFC6543-8929-EB66-EB76-DE090F5F736D}"/>
              </a:ext>
            </a:extLst>
          </p:cNvPr>
          <p:cNvGrpSpPr/>
          <p:nvPr/>
        </p:nvGrpSpPr>
        <p:grpSpPr>
          <a:xfrm>
            <a:off x="4777530" y="1116722"/>
            <a:ext cx="4212109" cy="2823561"/>
            <a:chOff x="4792986" y="1150508"/>
            <a:chExt cx="4212109" cy="2823561"/>
          </a:xfrm>
        </p:grpSpPr>
        <p:pic>
          <p:nvPicPr>
            <p:cNvPr id="24" name="Afbeelding 23">
              <a:extLst>
                <a:ext uri="{FF2B5EF4-FFF2-40B4-BE49-F238E27FC236}">
                  <a16:creationId xmlns:a16="http://schemas.microsoft.com/office/drawing/2014/main" id="{9F190AE7-6E2A-5B36-FD12-42573A1579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18"/>
            <a:stretch/>
          </p:blipFill>
          <p:spPr>
            <a:xfrm rot="12503225">
              <a:off x="5017415" y="1150508"/>
              <a:ext cx="3987680" cy="2823561"/>
            </a:xfrm>
            <a:prstGeom prst="rect">
              <a:avLst/>
            </a:prstGeom>
          </p:spPr>
        </p:pic>
        <p:sp>
          <p:nvSpPr>
            <p:cNvPr id="25" name="Maan 24">
              <a:extLst>
                <a:ext uri="{FF2B5EF4-FFF2-40B4-BE49-F238E27FC236}">
                  <a16:creationId xmlns:a16="http://schemas.microsoft.com/office/drawing/2014/main" id="{66809F0E-7AEC-E125-1CB7-FF2243BD442D}"/>
                </a:ext>
              </a:extLst>
            </p:cNvPr>
            <p:cNvSpPr/>
            <p:nvPr/>
          </p:nvSpPr>
          <p:spPr>
            <a:xfrm rot="2252914">
              <a:off x="4792986" y="2196699"/>
              <a:ext cx="1129602" cy="847418"/>
            </a:xfrm>
            <a:prstGeom prst="moon">
              <a:avLst>
                <a:gd name="adj" fmla="val 85523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53" t="70542" b="3513"/>
          <a:stretch/>
        </p:blipFill>
        <p:spPr>
          <a:xfrm rot="19525926">
            <a:off x="2731892" y="2494049"/>
            <a:ext cx="1982011" cy="84100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0236" y="119066"/>
            <a:ext cx="7474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ethaanzuur         +          ethanol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229950B-7DB2-7B1A-27B7-E2928DF623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6" b="28433"/>
          <a:stretch/>
        </p:blipFill>
        <p:spPr>
          <a:xfrm rot="19525926">
            <a:off x="-105407" y="1276767"/>
            <a:ext cx="3587295" cy="231989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4" b="63078"/>
          <a:stretch/>
        </p:blipFill>
        <p:spPr>
          <a:xfrm rot="12411608">
            <a:off x="4790233" y="2160604"/>
            <a:ext cx="996725" cy="106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37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5.55112E-17 L 0.13628 0.3645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182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L -0.15 0.3787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1893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38889E-6 -4.07407E-6 L 0.17361 -0.00578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1" y="-30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-0.12049 0.00139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40235" y="144233"/>
            <a:ext cx="788157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r>
              <a:rPr lang="nl-NL" sz="2000" dirty="0"/>
              <a:t>  </a:t>
            </a:r>
          </a:p>
          <a:p>
            <a:r>
              <a:rPr lang="nl-NL" sz="4000" dirty="0"/>
              <a:t>			   </a:t>
            </a:r>
            <a:r>
              <a:rPr lang="nl-NL" sz="4000" dirty="0">
                <a:solidFill>
                  <a:srgbClr val="FF0000"/>
                </a:solidFill>
              </a:rPr>
              <a:t>ester     </a:t>
            </a:r>
          </a:p>
          <a:p>
            <a:endParaRPr lang="nl-NL" sz="4000" dirty="0">
              <a:solidFill>
                <a:srgbClr val="FF0000"/>
              </a:solidFill>
            </a:endParaRPr>
          </a:p>
          <a:p>
            <a:endParaRPr lang="nl-NL" sz="4000" dirty="0">
              <a:solidFill>
                <a:srgbClr val="FF0000"/>
              </a:solidFill>
            </a:endParaRPr>
          </a:p>
          <a:p>
            <a:r>
              <a:rPr lang="nl-NL" sz="4000" dirty="0">
                <a:solidFill>
                  <a:srgbClr val="FF0000"/>
                </a:solidFill>
              </a:rPr>
              <a:t>					 </a:t>
            </a:r>
          </a:p>
          <a:p>
            <a:r>
              <a:rPr lang="nl-NL" sz="4000" dirty="0">
                <a:solidFill>
                  <a:srgbClr val="FF0000"/>
                </a:solidFill>
              </a:rPr>
              <a:t>                          water</a:t>
            </a:r>
          </a:p>
          <a:p>
            <a:endParaRPr lang="nl-NL" sz="4000" dirty="0">
              <a:solidFill>
                <a:srgbClr val="FF0000"/>
              </a:solidFill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53" t="70542" b="3513"/>
          <a:stretch/>
        </p:blipFill>
        <p:spPr>
          <a:xfrm rot="19525926">
            <a:off x="3978000" y="4996800"/>
            <a:ext cx="1982011" cy="841004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672000" y="1131727"/>
            <a:ext cx="4212109" cy="2823561"/>
            <a:chOff x="4792986" y="1150508"/>
            <a:chExt cx="4212109" cy="2823561"/>
          </a:xfrm>
        </p:grpSpPr>
        <p:pic>
          <p:nvPicPr>
            <p:cNvPr id="12" name="Afbeelding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18"/>
            <a:stretch/>
          </p:blipFill>
          <p:spPr>
            <a:xfrm rot="12503225">
              <a:off x="5017415" y="1150508"/>
              <a:ext cx="3987680" cy="2823561"/>
            </a:xfrm>
            <a:prstGeom prst="rect">
              <a:avLst/>
            </a:prstGeom>
          </p:spPr>
        </p:pic>
        <p:sp>
          <p:nvSpPr>
            <p:cNvPr id="13" name="Maan 12"/>
            <p:cNvSpPr/>
            <p:nvPr/>
          </p:nvSpPr>
          <p:spPr>
            <a:xfrm rot="2252914">
              <a:off x="4792986" y="2196699"/>
              <a:ext cx="1129602" cy="847418"/>
            </a:xfrm>
            <a:prstGeom prst="moon">
              <a:avLst>
                <a:gd name="adj" fmla="val 85523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6" b="28433"/>
          <a:stretch/>
        </p:blipFill>
        <p:spPr>
          <a:xfrm rot="19525926">
            <a:off x="1472063" y="1239357"/>
            <a:ext cx="3587295" cy="231989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4" b="63078"/>
          <a:stretch/>
        </p:blipFill>
        <p:spPr>
          <a:xfrm rot="12411608">
            <a:off x="3416008" y="4755202"/>
            <a:ext cx="996725" cy="106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2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7721D94-7ED3-4B9F-9804-A06134115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5" y="1634835"/>
            <a:ext cx="8570281" cy="356523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7673D21-35BD-BD0D-A3A6-ABD00CCBEE9A}"/>
              </a:ext>
            </a:extLst>
          </p:cNvPr>
          <p:cNvSpPr txBox="1"/>
          <p:nvPr/>
        </p:nvSpPr>
        <p:spPr>
          <a:xfrm>
            <a:off x="578839" y="3059668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methanol               </a:t>
            </a:r>
            <a:r>
              <a:rPr lang="nl-NL" b="1" dirty="0">
                <a:solidFill>
                  <a:schemeClr val="bg1"/>
                </a:solidFill>
              </a:rPr>
              <a:t>+</a:t>
            </a:r>
            <a:r>
              <a:rPr lang="nl-NL" dirty="0">
                <a:solidFill>
                  <a:schemeClr val="bg1"/>
                </a:solidFill>
              </a:rPr>
              <a:t>                azijnzuur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3F29EBF-45B6-5B01-55FF-34CB6A3ED7CC}"/>
              </a:ext>
            </a:extLst>
          </p:cNvPr>
          <p:cNvSpPr txBox="1"/>
          <p:nvPr/>
        </p:nvSpPr>
        <p:spPr>
          <a:xfrm>
            <a:off x="5009625" y="4853833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          </a:t>
            </a:r>
            <a:r>
              <a:rPr lang="nl-NL" dirty="0">
                <a:solidFill>
                  <a:schemeClr val="bg1"/>
                </a:solidFill>
              </a:rPr>
              <a:t>ester                               </a:t>
            </a:r>
            <a:r>
              <a:rPr lang="nl-NL" b="1" dirty="0">
                <a:solidFill>
                  <a:schemeClr val="bg1"/>
                </a:solidFill>
              </a:rPr>
              <a:t>+</a:t>
            </a:r>
            <a:r>
              <a:rPr lang="nl-NL" dirty="0">
                <a:solidFill>
                  <a:schemeClr val="bg1"/>
                </a:solidFill>
              </a:rPr>
              <a:t>         water</a:t>
            </a:r>
          </a:p>
        </p:txBody>
      </p:sp>
    </p:spTree>
    <p:extLst>
      <p:ext uri="{BB962C8B-B14F-4D97-AF65-F5344CB8AC3E}">
        <p14:creationId xmlns:p14="http://schemas.microsoft.com/office/powerpoint/2010/main" val="296370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7721D94-7ED3-4B9F-9804-A06134115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5" y="1634835"/>
            <a:ext cx="8570281" cy="356523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7673D21-35BD-BD0D-A3A6-ABD00CCBEE9A}"/>
              </a:ext>
            </a:extLst>
          </p:cNvPr>
          <p:cNvSpPr txBox="1"/>
          <p:nvPr/>
        </p:nvSpPr>
        <p:spPr>
          <a:xfrm>
            <a:off x="578839" y="3059668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methanol               </a:t>
            </a:r>
            <a:r>
              <a:rPr lang="nl-NL" b="1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       azijnzuur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3F29EBF-45B6-5B01-55FF-34CB6A3ED7CC}"/>
              </a:ext>
            </a:extLst>
          </p:cNvPr>
          <p:cNvSpPr txBox="1"/>
          <p:nvPr/>
        </p:nvSpPr>
        <p:spPr>
          <a:xfrm>
            <a:off x="5009625" y="4853833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          </a:t>
            </a:r>
            <a:r>
              <a:rPr lang="nl-NL" dirty="0">
                <a:solidFill>
                  <a:srgbClr val="FF0000"/>
                </a:solidFill>
              </a:rPr>
              <a:t>ester                               </a:t>
            </a:r>
            <a:r>
              <a:rPr lang="nl-NL" b="1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water</a:t>
            </a:r>
          </a:p>
        </p:txBody>
      </p:sp>
    </p:spTree>
    <p:extLst>
      <p:ext uri="{BB962C8B-B14F-4D97-AF65-F5344CB8AC3E}">
        <p14:creationId xmlns:p14="http://schemas.microsoft.com/office/powerpoint/2010/main" val="3838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7721D94-7ED3-4B9F-9804-A06134115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5" y="1634835"/>
            <a:ext cx="8570281" cy="356523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7673D21-35BD-BD0D-A3A6-ABD00CCBEE9A}"/>
              </a:ext>
            </a:extLst>
          </p:cNvPr>
          <p:cNvSpPr txBox="1"/>
          <p:nvPr/>
        </p:nvSpPr>
        <p:spPr>
          <a:xfrm>
            <a:off x="578839" y="3059668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alcohol                   </a:t>
            </a:r>
            <a:r>
              <a:rPr lang="nl-NL" b="1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           zuur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3F29EBF-45B6-5B01-55FF-34CB6A3ED7CC}"/>
              </a:ext>
            </a:extLst>
          </p:cNvPr>
          <p:cNvSpPr txBox="1"/>
          <p:nvPr/>
        </p:nvSpPr>
        <p:spPr>
          <a:xfrm>
            <a:off x="5009625" y="4853833"/>
            <a:ext cx="4370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          </a:t>
            </a:r>
            <a:r>
              <a:rPr lang="nl-NL" dirty="0">
                <a:solidFill>
                  <a:srgbClr val="FF0000"/>
                </a:solidFill>
              </a:rPr>
              <a:t>ester                               </a:t>
            </a:r>
            <a:r>
              <a:rPr lang="nl-NL" b="1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water</a:t>
            </a:r>
          </a:p>
        </p:txBody>
      </p:sp>
    </p:spTree>
    <p:extLst>
      <p:ext uri="{BB962C8B-B14F-4D97-AF65-F5344CB8AC3E}">
        <p14:creationId xmlns:p14="http://schemas.microsoft.com/office/powerpoint/2010/main" val="189290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76FDA40-7787-47C1-860A-87E9805622F8}"/>
              </a:ext>
            </a:extLst>
          </p:cNvPr>
          <p:cNvSpPr txBox="1"/>
          <p:nvPr/>
        </p:nvSpPr>
        <p:spPr>
          <a:xfrm>
            <a:off x="1040236" y="119066"/>
            <a:ext cx="7474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Naamgeving esters</a:t>
            </a:r>
          </a:p>
        </p:txBody>
      </p:sp>
    </p:spTree>
    <p:extLst>
      <p:ext uri="{BB962C8B-B14F-4D97-AF65-F5344CB8AC3E}">
        <p14:creationId xmlns:p14="http://schemas.microsoft.com/office/powerpoint/2010/main" val="4113050977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40235" y="144233"/>
            <a:ext cx="78815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ethaanzuur         +          ethanol      </a:t>
            </a:r>
            <a:r>
              <a:rPr lang="nl-NL" sz="40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nl-NL" sz="4000" dirty="0">
              <a:solidFill>
                <a:schemeClr val="bg1"/>
              </a:solidFill>
            </a:endParaRPr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r>
              <a:rPr lang="nl-NL" sz="4000" dirty="0"/>
              <a:t>			    </a:t>
            </a:r>
            <a:r>
              <a:rPr lang="nl-NL" sz="4000" dirty="0">
                <a:solidFill>
                  <a:srgbClr val="FF0000"/>
                </a:solidFill>
              </a:rPr>
              <a:t>ester</a:t>
            </a:r>
          </a:p>
          <a:p>
            <a:endParaRPr lang="nl-NL" sz="4000" dirty="0"/>
          </a:p>
          <a:p>
            <a:r>
              <a:rPr lang="nl-NL" sz="4000" dirty="0"/>
              <a:t>     </a:t>
            </a:r>
          </a:p>
          <a:p>
            <a:endParaRPr lang="nl-NL" sz="40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B6FC874-8E38-890F-AC38-92FFD23FE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4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73393" y="4131245"/>
            <a:ext cx="79475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  </a:t>
            </a:r>
            <a:r>
              <a:rPr lang="nl-NL" sz="2800" dirty="0">
                <a:solidFill>
                  <a:schemeClr val="bg1"/>
                </a:solidFill>
              </a:rPr>
              <a:t>ethanoaat         </a:t>
            </a:r>
            <a:r>
              <a:rPr lang="nl-NL" sz="2800" dirty="0"/>
              <a:t>                      ethyl</a:t>
            </a:r>
          </a:p>
          <a:p>
            <a:endParaRPr lang="nl-NL" sz="2400" dirty="0"/>
          </a:p>
          <a:p>
            <a:endParaRPr lang="nl-NL" sz="1200" dirty="0"/>
          </a:p>
          <a:p>
            <a:r>
              <a:rPr lang="nl-NL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5575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102407" y="828941"/>
            <a:ext cx="4144711" cy="42985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73393" y="4131245"/>
            <a:ext cx="79475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  </a:t>
            </a:r>
            <a:r>
              <a:rPr lang="nl-NL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ethanoaat </a:t>
            </a:r>
            <a:r>
              <a:rPr lang="nl-NL" sz="2800" dirty="0"/>
              <a:t>                              ethyl</a:t>
            </a:r>
          </a:p>
          <a:p>
            <a:endParaRPr lang="nl-NL" sz="2400" dirty="0"/>
          </a:p>
          <a:p>
            <a:endParaRPr lang="nl-NL" sz="1200" dirty="0"/>
          </a:p>
          <a:p>
            <a:r>
              <a:rPr lang="nl-NL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810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AA24BB88-EB13-4FAE-9AFF-8EA258632BAE}"/>
              </a:ext>
            </a:extLst>
          </p:cNvPr>
          <p:cNvGrpSpPr/>
          <p:nvPr/>
        </p:nvGrpSpPr>
        <p:grpSpPr>
          <a:xfrm>
            <a:off x="688486" y="2174152"/>
            <a:ext cx="4114423" cy="2509695"/>
            <a:chOff x="1704486" y="843371"/>
            <a:chExt cx="5056538" cy="3218033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70" t="261" r="51418" b="-261"/>
            <a:stretch/>
          </p:blipFill>
          <p:spPr>
            <a:xfrm>
              <a:off x="3103926" y="843371"/>
              <a:ext cx="762265" cy="3218033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740" r="81533"/>
            <a:stretch/>
          </p:blipFill>
          <p:spPr>
            <a:xfrm>
              <a:off x="1704486" y="2265027"/>
              <a:ext cx="803822" cy="1070325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044" t="65767"/>
            <a:stretch/>
          </p:blipFill>
          <p:spPr>
            <a:xfrm>
              <a:off x="5757037" y="2179919"/>
              <a:ext cx="1003987" cy="1059721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55" r="51777" b="69639"/>
            <a:stretch/>
          </p:blipFill>
          <p:spPr>
            <a:xfrm>
              <a:off x="4446693" y="2192262"/>
              <a:ext cx="729842" cy="977040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5182579" y="2454196"/>
              <a:ext cx="568412" cy="691979"/>
            </a:xfrm>
            <a:prstGeom prst="rect">
              <a:avLst/>
            </a:prstGeom>
          </p:spPr>
        </p:pic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3789210" y="2454196"/>
              <a:ext cx="568412" cy="691979"/>
            </a:xfrm>
            <a:prstGeom prst="rect">
              <a:avLst/>
            </a:prstGeom>
          </p:spPr>
        </p:pic>
        <p:pic>
          <p:nvPicPr>
            <p:cNvPr id="12" name="Afbeelding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2486200" y="2454196"/>
              <a:ext cx="568412" cy="691979"/>
            </a:xfrm>
            <a:prstGeom prst="rect">
              <a:avLst/>
            </a:prstGeom>
          </p:spPr>
        </p:pic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CB092385-90A5-4C5A-8EF0-C4D83CACB750}"/>
              </a:ext>
            </a:extLst>
          </p:cNvPr>
          <p:cNvSpPr txBox="1"/>
          <p:nvPr/>
        </p:nvSpPr>
        <p:spPr>
          <a:xfrm>
            <a:off x="688486" y="403924"/>
            <a:ext cx="290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Esters</a:t>
            </a:r>
          </a:p>
        </p:txBody>
      </p:sp>
    </p:spTree>
    <p:extLst>
      <p:ext uri="{BB962C8B-B14F-4D97-AF65-F5344CB8AC3E}">
        <p14:creationId xmlns:p14="http://schemas.microsoft.com/office/powerpoint/2010/main" val="36655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102407" y="828941"/>
            <a:ext cx="4144711" cy="42985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73393" y="4131245"/>
            <a:ext cx="79475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  </a:t>
            </a:r>
            <a:r>
              <a:rPr lang="nl-NL" sz="2800" dirty="0"/>
              <a:t>ethanoaat</a:t>
            </a:r>
            <a:r>
              <a:rPr lang="nl-NL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2800" dirty="0"/>
              <a:t>                              ethyl</a:t>
            </a:r>
          </a:p>
          <a:p>
            <a:endParaRPr lang="nl-NL" sz="2400" dirty="0"/>
          </a:p>
          <a:p>
            <a:endParaRPr lang="nl-NL" sz="1200" dirty="0"/>
          </a:p>
          <a:p>
            <a:r>
              <a:rPr lang="nl-NL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659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102407" y="828941"/>
            <a:ext cx="4144711" cy="42985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73393" y="4131245"/>
            <a:ext cx="794758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  </a:t>
            </a:r>
            <a:r>
              <a:rPr lang="nl-NL" sz="2800" dirty="0"/>
              <a:t>ethanoaat</a:t>
            </a:r>
            <a:r>
              <a:rPr lang="nl-NL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2800" dirty="0"/>
              <a:t>                              ethyl</a:t>
            </a:r>
          </a:p>
          <a:p>
            <a:endParaRPr lang="nl-NL" sz="2400" dirty="0"/>
          </a:p>
          <a:p>
            <a:endParaRPr lang="nl-NL" sz="1200" dirty="0"/>
          </a:p>
          <a:p>
            <a:r>
              <a:rPr lang="nl-NL" sz="4000" dirty="0"/>
              <a:t>	                </a:t>
            </a:r>
            <a:r>
              <a:rPr lang="nl-NL" sz="2800" dirty="0" err="1">
                <a:solidFill>
                  <a:srgbClr val="FF0000"/>
                </a:solidFill>
              </a:rPr>
              <a:t>ethylethanoaat</a:t>
            </a:r>
            <a:endParaRPr lang="nl-NL" sz="2800" dirty="0">
              <a:solidFill>
                <a:srgbClr val="FF0000"/>
              </a:solidFill>
            </a:endParaRPr>
          </a:p>
          <a:p>
            <a:r>
              <a:rPr lang="nl-NL" sz="40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8075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102407" y="828941"/>
            <a:ext cx="4144711" cy="42985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5315484" y="828942"/>
            <a:ext cx="2879932" cy="42985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60" y="921896"/>
            <a:ext cx="6896456" cy="304697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73393" y="4131245"/>
            <a:ext cx="794758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  </a:t>
            </a:r>
            <a:r>
              <a:rPr lang="nl-NL" sz="2800" dirty="0"/>
              <a:t>ethanoaat</a:t>
            </a:r>
            <a:r>
              <a:rPr lang="nl-NL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2800" dirty="0"/>
              <a:t>                              ethyl</a:t>
            </a:r>
          </a:p>
          <a:p>
            <a:endParaRPr lang="nl-NL" sz="2400" dirty="0"/>
          </a:p>
          <a:p>
            <a:endParaRPr lang="nl-NL" sz="1200" dirty="0"/>
          </a:p>
          <a:p>
            <a:r>
              <a:rPr lang="nl-NL" sz="4000" dirty="0"/>
              <a:t>	                </a:t>
            </a:r>
            <a:r>
              <a:rPr lang="nl-NL" sz="2800" dirty="0" err="1"/>
              <a:t>ethylethanoaat</a:t>
            </a:r>
            <a:endParaRPr lang="nl-NL" sz="2800" dirty="0"/>
          </a:p>
          <a:p>
            <a:r>
              <a:rPr lang="nl-NL" sz="4000" dirty="0"/>
              <a:t>             </a:t>
            </a:r>
            <a:r>
              <a:rPr lang="nl-NL" sz="2800" dirty="0">
                <a:solidFill>
                  <a:srgbClr val="FF0000"/>
                </a:solidFill>
              </a:rPr>
              <a:t>ester van ethanol en ethaanzuur</a:t>
            </a:r>
          </a:p>
          <a:p>
            <a:endParaRPr lang="nl-NL" sz="4000" dirty="0"/>
          </a:p>
          <a:p>
            <a:r>
              <a:rPr lang="nl-NL" sz="40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16129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6229" y="411061"/>
            <a:ext cx="8145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Een plantaardig vet (of olie) </a:t>
            </a:r>
          </a:p>
        </p:txBody>
      </p:sp>
    </p:spTree>
    <p:extLst>
      <p:ext uri="{BB962C8B-B14F-4D97-AF65-F5344CB8AC3E}">
        <p14:creationId xmlns:p14="http://schemas.microsoft.com/office/powerpoint/2010/main" val="1978118794"/>
      </p:ext>
    </p:extLst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6229" y="411061"/>
            <a:ext cx="81457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Een plantaardig vet (of olie) </a:t>
            </a:r>
          </a:p>
          <a:p>
            <a:r>
              <a:rPr lang="nl-NL" sz="4400" dirty="0"/>
              <a:t>is een </a:t>
            </a:r>
            <a:r>
              <a:rPr lang="nl-NL" sz="4400" dirty="0" err="1">
                <a:solidFill>
                  <a:srgbClr val="FF0000"/>
                </a:solidFill>
              </a:rPr>
              <a:t>tri-ester</a:t>
            </a:r>
            <a:r>
              <a:rPr lang="nl-NL" sz="4400" dirty="0">
                <a:solidFill>
                  <a:srgbClr val="FF0000"/>
                </a:solidFill>
              </a:rPr>
              <a:t> </a:t>
            </a:r>
          </a:p>
          <a:p>
            <a:r>
              <a:rPr lang="nl-NL" sz="4400" dirty="0"/>
              <a:t>van glycerol en vetzuren</a:t>
            </a:r>
          </a:p>
        </p:txBody>
      </p:sp>
    </p:spTree>
    <p:extLst>
      <p:ext uri="{BB962C8B-B14F-4D97-AF65-F5344CB8AC3E}">
        <p14:creationId xmlns:p14="http://schemas.microsoft.com/office/powerpoint/2010/main" val="77789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6229" y="411061"/>
            <a:ext cx="81457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Een plantaardig vet (of olie) </a:t>
            </a:r>
          </a:p>
          <a:p>
            <a:r>
              <a:rPr lang="nl-NL" sz="4400" dirty="0"/>
              <a:t>is een </a:t>
            </a:r>
            <a:r>
              <a:rPr lang="nl-NL" sz="4400" dirty="0" err="1"/>
              <a:t>tri-ester</a:t>
            </a:r>
            <a:r>
              <a:rPr lang="nl-NL" sz="4400" dirty="0"/>
              <a:t> </a:t>
            </a:r>
          </a:p>
          <a:p>
            <a:r>
              <a:rPr lang="nl-NL" sz="4400" dirty="0"/>
              <a:t>van </a:t>
            </a:r>
            <a:r>
              <a:rPr lang="nl-NL" sz="4400" dirty="0">
                <a:solidFill>
                  <a:srgbClr val="FF0000"/>
                </a:solidFill>
              </a:rPr>
              <a:t>glycerol</a:t>
            </a:r>
            <a:r>
              <a:rPr lang="nl-NL" sz="4400" dirty="0"/>
              <a:t> en vetzuren</a:t>
            </a:r>
          </a:p>
        </p:txBody>
      </p:sp>
    </p:spTree>
    <p:extLst>
      <p:ext uri="{BB962C8B-B14F-4D97-AF65-F5344CB8AC3E}">
        <p14:creationId xmlns:p14="http://schemas.microsoft.com/office/powerpoint/2010/main" val="306112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773336" y="4790114"/>
            <a:ext cx="4286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glycerol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69"/>
          <a:stretch/>
        </p:blipFill>
        <p:spPr>
          <a:xfrm>
            <a:off x="777597" y="935638"/>
            <a:ext cx="3028799" cy="492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6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36229" y="411061"/>
            <a:ext cx="81457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Een plantaardig vet (of olie) </a:t>
            </a:r>
          </a:p>
          <a:p>
            <a:r>
              <a:rPr lang="nl-NL" sz="4400" dirty="0"/>
              <a:t>is een </a:t>
            </a:r>
            <a:r>
              <a:rPr lang="nl-NL" sz="4400" dirty="0" err="1">
                <a:solidFill>
                  <a:srgbClr val="FF0000"/>
                </a:solidFill>
              </a:rPr>
              <a:t>tri-ester</a:t>
            </a:r>
            <a:r>
              <a:rPr lang="nl-NL" sz="4400" dirty="0">
                <a:solidFill>
                  <a:srgbClr val="FF0000"/>
                </a:solidFill>
              </a:rPr>
              <a:t> </a:t>
            </a:r>
          </a:p>
          <a:p>
            <a:r>
              <a:rPr lang="nl-NL" sz="4400" dirty="0"/>
              <a:t>van glycerol en vetzuren</a:t>
            </a:r>
            <a:endParaRPr lang="nl-NL" sz="4400" dirty="0">
              <a:solidFill>
                <a:srgbClr val="FF000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D2378B2-3BF2-4BA7-895D-913F93A0D8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161" r="7510"/>
          <a:stretch/>
        </p:blipFill>
        <p:spPr>
          <a:xfrm>
            <a:off x="277089" y="3098881"/>
            <a:ext cx="8294105" cy="334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2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/>
          <a:srcRect r="52405"/>
          <a:stretch/>
        </p:blipFill>
        <p:spPr>
          <a:xfrm>
            <a:off x="295564" y="102167"/>
            <a:ext cx="7749478" cy="271629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FBD58D7-12C9-4379-B610-8EB9CC5B2800}"/>
              </a:ext>
            </a:extLst>
          </p:cNvPr>
          <p:cNvSpPr txBox="1"/>
          <p:nvPr/>
        </p:nvSpPr>
        <p:spPr>
          <a:xfrm>
            <a:off x="397164" y="2905780"/>
            <a:ext cx="874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glycerol   </a:t>
            </a:r>
            <a:r>
              <a:rPr lang="nl-NL" sz="2000" b="1" dirty="0">
                <a:solidFill>
                  <a:srgbClr val="FF0000"/>
                </a:solidFill>
              </a:rPr>
              <a:t>+</a:t>
            </a:r>
            <a:r>
              <a:rPr lang="nl-NL" sz="2800" dirty="0">
                <a:solidFill>
                  <a:srgbClr val="FF0000"/>
                </a:solidFill>
              </a:rPr>
              <a:t>                  3 vetzuren</a:t>
            </a:r>
          </a:p>
        </p:txBody>
      </p:sp>
    </p:spTree>
    <p:extLst>
      <p:ext uri="{BB962C8B-B14F-4D97-AF65-F5344CB8AC3E}">
        <p14:creationId xmlns:p14="http://schemas.microsoft.com/office/powerpoint/2010/main" val="318794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/>
          <a:srcRect r="48283"/>
          <a:stretch/>
        </p:blipFill>
        <p:spPr>
          <a:xfrm>
            <a:off x="295564" y="102167"/>
            <a:ext cx="8420614" cy="271629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17DD807-2C3B-4477-9C26-863781E379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424"/>
          <a:stretch/>
        </p:blipFill>
        <p:spPr>
          <a:xfrm>
            <a:off x="1474126" y="2964187"/>
            <a:ext cx="7746307" cy="271629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FBD58D7-12C9-4379-B610-8EB9CC5B2800}"/>
              </a:ext>
            </a:extLst>
          </p:cNvPr>
          <p:cNvSpPr txBox="1"/>
          <p:nvPr/>
        </p:nvSpPr>
        <p:spPr>
          <a:xfrm>
            <a:off x="1051506" y="5680479"/>
            <a:ext cx="874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glycerol  +  3              </a:t>
            </a:r>
            <a:r>
              <a:rPr lang="nl-NL" sz="2800" dirty="0">
                <a:solidFill>
                  <a:srgbClr val="FF0000"/>
                </a:solidFill>
              </a:rPr>
              <a:t>vet/olie                                 </a:t>
            </a:r>
            <a:r>
              <a:rPr lang="nl-NL" sz="2000" b="1" dirty="0">
                <a:solidFill>
                  <a:srgbClr val="FF0000"/>
                </a:solidFill>
              </a:rPr>
              <a:t>+</a:t>
            </a:r>
            <a:r>
              <a:rPr lang="nl-NL" sz="2800" dirty="0">
                <a:solidFill>
                  <a:srgbClr val="FF0000"/>
                </a:solidFill>
              </a:rPr>
              <a:t> water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FDF372E-E1E9-FD18-711F-6261E3E0DC51}"/>
              </a:ext>
            </a:extLst>
          </p:cNvPr>
          <p:cNvSpPr txBox="1"/>
          <p:nvPr/>
        </p:nvSpPr>
        <p:spPr>
          <a:xfrm>
            <a:off x="7969541" y="1364483"/>
            <a:ext cx="10989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800" dirty="0"/>
              <a:t>⟶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E31F80-8590-007A-9A16-53AF7F0A89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523" t="36337" b="24131"/>
          <a:stretch/>
        </p:blipFill>
        <p:spPr>
          <a:xfrm>
            <a:off x="7851163" y="3976382"/>
            <a:ext cx="1217336" cy="107379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1F8C4AC-B8A9-5CFC-C0F6-FFE5B7A876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523" t="36337" b="24131"/>
          <a:stretch/>
        </p:blipFill>
        <p:spPr>
          <a:xfrm>
            <a:off x="7805023" y="3976382"/>
            <a:ext cx="1217336" cy="107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0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AA24BB88-EB13-4FAE-9AFF-8EA258632BAE}"/>
              </a:ext>
            </a:extLst>
          </p:cNvPr>
          <p:cNvGrpSpPr/>
          <p:nvPr/>
        </p:nvGrpSpPr>
        <p:grpSpPr>
          <a:xfrm>
            <a:off x="688486" y="2174152"/>
            <a:ext cx="4114423" cy="2509695"/>
            <a:chOff x="1704486" y="843371"/>
            <a:chExt cx="5056538" cy="3218033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70" t="261" r="51418" b="-261"/>
            <a:stretch/>
          </p:blipFill>
          <p:spPr>
            <a:xfrm>
              <a:off x="3103926" y="843371"/>
              <a:ext cx="762265" cy="3218033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740" r="81533"/>
            <a:stretch/>
          </p:blipFill>
          <p:spPr>
            <a:xfrm>
              <a:off x="1704486" y="2265027"/>
              <a:ext cx="803822" cy="1070325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044" t="65767"/>
            <a:stretch/>
          </p:blipFill>
          <p:spPr>
            <a:xfrm>
              <a:off x="5757037" y="2179919"/>
              <a:ext cx="1003987" cy="1059721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55" r="51777" b="69639"/>
            <a:stretch/>
          </p:blipFill>
          <p:spPr>
            <a:xfrm>
              <a:off x="4446693" y="2192262"/>
              <a:ext cx="729842" cy="977040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5182579" y="2454196"/>
              <a:ext cx="568412" cy="691979"/>
            </a:xfrm>
            <a:prstGeom prst="rect">
              <a:avLst/>
            </a:prstGeom>
          </p:spPr>
        </p:pic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3789210" y="2454196"/>
              <a:ext cx="568412" cy="691979"/>
            </a:xfrm>
            <a:prstGeom prst="rect">
              <a:avLst/>
            </a:prstGeom>
          </p:spPr>
        </p:pic>
        <p:pic>
          <p:nvPicPr>
            <p:cNvPr id="12" name="Afbeelding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2486200" y="2454196"/>
              <a:ext cx="568412" cy="691979"/>
            </a:xfrm>
            <a:prstGeom prst="rect">
              <a:avLst/>
            </a:prstGeom>
          </p:spPr>
        </p:pic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CB092385-90A5-4C5A-8EF0-C4D83CACB750}"/>
              </a:ext>
            </a:extLst>
          </p:cNvPr>
          <p:cNvSpPr txBox="1"/>
          <p:nvPr/>
        </p:nvSpPr>
        <p:spPr>
          <a:xfrm>
            <a:off x="688486" y="403924"/>
            <a:ext cx="290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Esters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DC2BF651-3957-41A3-B641-1098148E5260}"/>
              </a:ext>
            </a:extLst>
          </p:cNvPr>
          <p:cNvSpPr/>
          <p:nvPr/>
        </p:nvSpPr>
        <p:spPr>
          <a:xfrm>
            <a:off x="1574964" y="2105890"/>
            <a:ext cx="2221181" cy="20723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3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D10B596-08F3-1D41-8AC7-E14D11CEF2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34" t="8614" r="31193" b="6249"/>
          <a:stretch/>
        </p:blipFill>
        <p:spPr>
          <a:xfrm>
            <a:off x="1979802" y="76270"/>
            <a:ext cx="5285064" cy="664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8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5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AA24BB88-EB13-4FAE-9AFF-8EA258632BAE}"/>
              </a:ext>
            </a:extLst>
          </p:cNvPr>
          <p:cNvGrpSpPr/>
          <p:nvPr/>
        </p:nvGrpSpPr>
        <p:grpSpPr>
          <a:xfrm>
            <a:off x="688486" y="2174152"/>
            <a:ext cx="4114423" cy="2509695"/>
            <a:chOff x="1704486" y="843371"/>
            <a:chExt cx="5056538" cy="3218033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70" t="261" r="51418" b="-261"/>
            <a:stretch/>
          </p:blipFill>
          <p:spPr>
            <a:xfrm>
              <a:off x="3103926" y="843371"/>
              <a:ext cx="762265" cy="3218033"/>
            </a:xfrm>
            <a:prstGeom prst="rect">
              <a:avLst/>
            </a:prstGeom>
          </p:spPr>
        </p:pic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740" r="81533"/>
            <a:stretch/>
          </p:blipFill>
          <p:spPr>
            <a:xfrm>
              <a:off x="1704486" y="2265027"/>
              <a:ext cx="803822" cy="1070325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044" t="65767"/>
            <a:stretch/>
          </p:blipFill>
          <p:spPr>
            <a:xfrm>
              <a:off x="5757037" y="2179919"/>
              <a:ext cx="1003987" cy="1059721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55" r="51777" b="69639"/>
            <a:stretch/>
          </p:blipFill>
          <p:spPr>
            <a:xfrm>
              <a:off x="4446693" y="2192262"/>
              <a:ext cx="729842" cy="977040"/>
            </a:xfrm>
            <a:prstGeom prst="rect">
              <a:avLst/>
            </a:prstGeom>
          </p:spPr>
        </p:pic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5182579" y="2454196"/>
              <a:ext cx="568412" cy="691979"/>
            </a:xfrm>
            <a:prstGeom prst="rect">
              <a:avLst/>
            </a:prstGeom>
          </p:spPr>
        </p:pic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3789210" y="2454196"/>
              <a:ext cx="568412" cy="691979"/>
            </a:xfrm>
            <a:prstGeom prst="rect">
              <a:avLst/>
            </a:prstGeom>
          </p:spPr>
        </p:pic>
        <p:pic>
          <p:nvPicPr>
            <p:cNvPr id="12" name="Afbeelding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55" t="60977" r="68183" b="16669"/>
            <a:stretch/>
          </p:blipFill>
          <p:spPr>
            <a:xfrm rot="1701183">
              <a:off x="2486200" y="2454196"/>
              <a:ext cx="568412" cy="691979"/>
            </a:xfrm>
            <a:prstGeom prst="rect">
              <a:avLst/>
            </a:prstGeom>
          </p:spPr>
        </p:pic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CB092385-90A5-4C5A-8EF0-C4D83CACB750}"/>
              </a:ext>
            </a:extLst>
          </p:cNvPr>
          <p:cNvSpPr txBox="1"/>
          <p:nvPr/>
        </p:nvSpPr>
        <p:spPr>
          <a:xfrm>
            <a:off x="688486" y="403924"/>
            <a:ext cx="290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Esters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E05B256-521E-41F7-9956-B885B9B7BCF9}"/>
              </a:ext>
            </a:extLst>
          </p:cNvPr>
          <p:cNvSpPr txBox="1"/>
          <p:nvPr/>
        </p:nvSpPr>
        <p:spPr>
          <a:xfrm>
            <a:off x="5688000" y="3282880"/>
            <a:ext cx="1757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estergroep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DC2BF651-3957-41A3-B641-1098148E5260}"/>
              </a:ext>
            </a:extLst>
          </p:cNvPr>
          <p:cNvSpPr/>
          <p:nvPr/>
        </p:nvSpPr>
        <p:spPr>
          <a:xfrm>
            <a:off x="1574964" y="2105890"/>
            <a:ext cx="2221181" cy="20723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890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9"/>
          <a:stretch/>
        </p:blipFill>
        <p:spPr>
          <a:xfrm>
            <a:off x="1751570" y="834982"/>
            <a:ext cx="3339414" cy="32180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5" t="60977" r="68183" b="16669"/>
          <a:stretch/>
        </p:blipFill>
        <p:spPr>
          <a:xfrm rot="20977475">
            <a:off x="4992129" y="2766759"/>
            <a:ext cx="568412" cy="6919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4" t="65767"/>
          <a:stretch/>
        </p:blipFill>
        <p:spPr>
          <a:xfrm>
            <a:off x="5519350" y="1977081"/>
            <a:ext cx="1003987" cy="105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204260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70" y="593124"/>
            <a:ext cx="8163890" cy="434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4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A5C6B8E-B244-4BAC-BA17-ACA771EA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887" y="1243269"/>
            <a:ext cx="6896456" cy="304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3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D969E05-D39B-4D1E-9530-6F28FE10E46B}"/>
              </a:ext>
            </a:extLst>
          </p:cNvPr>
          <p:cNvSpPr txBox="1"/>
          <p:nvPr/>
        </p:nvSpPr>
        <p:spPr>
          <a:xfrm>
            <a:off x="1040236" y="119066"/>
            <a:ext cx="7474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Vorming van een ester</a:t>
            </a:r>
          </a:p>
        </p:txBody>
      </p:sp>
    </p:spTree>
    <p:extLst>
      <p:ext uri="{BB962C8B-B14F-4D97-AF65-F5344CB8AC3E}">
        <p14:creationId xmlns:p14="http://schemas.microsoft.com/office/powerpoint/2010/main" val="2865840993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ep 22">
            <a:extLst>
              <a:ext uri="{FF2B5EF4-FFF2-40B4-BE49-F238E27FC236}">
                <a16:creationId xmlns:a16="http://schemas.microsoft.com/office/drawing/2014/main" id="{5FFC6543-8929-EB66-EB76-DE090F5F736D}"/>
              </a:ext>
            </a:extLst>
          </p:cNvPr>
          <p:cNvGrpSpPr/>
          <p:nvPr/>
        </p:nvGrpSpPr>
        <p:grpSpPr>
          <a:xfrm>
            <a:off x="4777530" y="1116722"/>
            <a:ext cx="4212109" cy="2823561"/>
            <a:chOff x="4792986" y="1150508"/>
            <a:chExt cx="4212109" cy="2823561"/>
          </a:xfrm>
        </p:grpSpPr>
        <p:pic>
          <p:nvPicPr>
            <p:cNvPr id="24" name="Afbeelding 23">
              <a:extLst>
                <a:ext uri="{FF2B5EF4-FFF2-40B4-BE49-F238E27FC236}">
                  <a16:creationId xmlns:a16="http://schemas.microsoft.com/office/drawing/2014/main" id="{9F190AE7-6E2A-5B36-FD12-42573A1579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18"/>
            <a:stretch/>
          </p:blipFill>
          <p:spPr>
            <a:xfrm rot="12503225">
              <a:off x="5017415" y="1150508"/>
              <a:ext cx="3987680" cy="2823561"/>
            </a:xfrm>
            <a:prstGeom prst="rect">
              <a:avLst/>
            </a:prstGeom>
          </p:spPr>
        </p:pic>
        <p:sp>
          <p:nvSpPr>
            <p:cNvPr id="25" name="Maan 24">
              <a:extLst>
                <a:ext uri="{FF2B5EF4-FFF2-40B4-BE49-F238E27FC236}">
                  <a16:creationId xmlns:a16="http://schemas.microsoft.com/office/drawing/2014/main" id="{66809F0E-7AEC-E125-1CB7-FF2243BD442D}"/>
                </a:ext>
              </a:extLst>
            </p:cNvPr>
            <p:cNvSpPr/>
            <p:nvPr/>
          </p:nvSpPr>
          <p:spPr>
            <a:xfrm rot="2252914">
              <a:off x="4792986" y="2196699"/>
              <a:ext cx="1129602" cy="847418"/>
            </a:xfrm>
            <a:prstGeom prst="moon">
              <a:avLst>
                <a:gd name="adj" fmla="val 85523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53" t="70542" b="3513"/>
          <a:stretch/>
        </p:blipFill>
        <p:spPr>
          <a:xfrm rot="19525926">
            <a:off x="2731892" y="2494049"/>
            <a:ext cx="1982011" cy="84100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0236" y="119066"/>
            <a:ext cx="7474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ethaanzuur         </a:t>
            </a:r>
            <a:r>
              <a:rPr lang="nl-NL" sz="4000" dirty="0">
                <a:solidFill>
                  <a:schemeClr val="bg1"/>
                </a:solidFill>
              </a:rPr>
              <a:t>+</a:t>
            </a:r>
            <a:r>
              <a:rPr lang="nl-NL" sz="4000" dirty="0">
                <a:solidFill>
                  <a:srgbClr val="FF0000"/>
                </a:solidFill>
              </a:rPr>
              <a:t>          ethanol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229950B-7DB2-7B1A-27B7-E2928DF623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6" b="28433"/>
          <a:stretch/>
        </p:blipFill>
        <p:spPr>
          <a:xfrm rot="19525926">
            <a:off x="-105407" y="1276767"/>
            <a:ext cx="3587295" cy="231989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4" b="63078"/>
          <a:stretch/>
        </p:blipFill>
        <p:spPr>
          <a:xfrm rot="12411608">
            <a:off x="4790233" y="2160604"/>
            <a:ext cx="996725" cy="106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3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2199</TotalTime>
  <Words>159</Words>
  <Application>Microsoft Office PowerPoint</Application>
  <PresentationFormat>Diavoorstelling (4:3)</PresentationFormat>
  <Paragraphs>73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Het 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82</cp:revision>
  <dcterms:created xsi:type="dcterms:W3CDTF">2014-09-12T13:53:26Z</dcterms:created>
  <dcterms:modified xsi:type="dcterms:W3CDTF">2023-02-17T11:39:39Z</dcterms:modified>
</cp:coreProperties>
</file>